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1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C9A84C"/>
              </a:solidFill>
              <a:effectLst/>
            </c:spPr>
          </c:dPt>
          <c:dPt>
            <c:idx val="1"/>
            <c:bubble3D val="0"/>
            <c:spPr>
              <a:solidFill>
                <a:srgbClr val="F0D78C"/>
              </a:solidFill>
              <a:effectLst/>
            </c:spPr>
          </c:dPt>
          <c:dPt>
            <c:idx val="2"/>
            <c:bubble3D val="0"/>
            <c:spPr>
              <a:solidFill>
                <a:srgbClr val="8A7B4A"/>
              </a:solidFill>
              <a:effectLst/>
            </c:spPr>
          </c:dPt>
          <c:dPt>
            <c:idx val="3"/>
            <c:bubble3D val="0"/>
            <c:spPr>
              <a:solidFill>
                <a:srgbClr val="5A5230"/>
              </a:solidFill>
              <a:effectLst/>
            </c:spPr>
          </c:dPt>
          <c:dLbls>
            <c:dLbl>
              <c:idx val="0"/>
              <c:numFmt formatCode="0&quot;%&quot;" sourceLinked="0"/>
              <c:spPr/>
              <c:txPr>
                <a:bodyPr/>
                <a:lstStyle/>
                <a:p>
                  <a:pPr>
                    <a:defRPr sz="1100" b="1" i="0" u="none" strike="noStrike">
                      <a:solidFill>
                        <a:srgbClr val="0D0D0D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&quot;%&quot;" sourceLinked="0"/>
              <c:spPr/>
              <c:txPr>
                <a:bodyPr/>
                <a:lstStyle/>
                <a:p>
                  <a:pPr>
                    <a:defRPr sz="1100" b="1" i="0" u="none" strike="noStrike">
                      <a:solidFill>
                        <a:srgbClr val="0D0D0D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&quot;%&quot;" sourceLinked="0"/>
              <c:spPr/>
              <c:txPr>
                <a:bodyPr/>
                <a:lstStyle/>
                <a:p>
                  <a:pPr>
                    <a:defRPr sz="1100" b="1" i="0" u="none" strike="noStrike">
                      <a:solidFill>
                        <a:srgbClr val="0D0D0D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&quot;%&quot;" sourceLinked="0"/>
              <c:spPr/>
              <c:txPr>
                <a:bodyPr/>
                <a:lstStyle/>
                <a:p>
                  <a:pPr>
                    <a:defRPr sz="1100" b="1" i="0" u="none" strike="noStrike">
                      <a:solidFill>
                        <a:srgbClr val="0D0D0D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&quot;%&quot;" sourceLinked="0"/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Snapmaker U1</c:v>
                </c:pt>
                <c:pt idx="1">
                  <c:v>Bambu P1S + AMS</c:v>
                </c:pt>
                <c:pt idx="2">
                  <c:v>Filaments</c:v>
                </c:pt>
                <c:pt idx="3">
                  <c:v>Accessories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45</c:v>
                </c:pt>
                <c:pt idx="1">
                  <c:v>35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1100">
              <a:solidFill>
                <a:srgbClr val="F5F1E8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686800" y="-1828800"/>
            <a:ext cx="5486400" cy="54864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601200" y="-1371600"/>
            <a:ext cx="3657600" cy="3657600"/>
          </a:xfrm>
          <a:prstGeom prst="ellipse">
            <a:avLst/>
          </a:prstGeom>
          <a:solidFill>
            <a:srgbClr val="F0D78C"/>
          </a:solidFill>
          <a:ln w="12700">
            <a:solidFill>
              <a:srgbClr val="F0D78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6821424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6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Where </a:t>
            </a:r>
            <a:pPr indent="0" marL="0">
              <a:lnSpc>
                <a:spcPct val="95000"/>
              </a:lnSpc>
              <a:buNone/>
            </a:pPr>
            <a:r>
              <a:rPr lang="en-US" sz="6400" b="1" i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Imagination</a:t>
            </a:r>
            <a:pPr indent="0" marL="0">
              <a:lnSpc>
                <a:spcPct val="95000"/>
              </a:lnSpc>
              <a:buNone/>
            </a:pPr>
            <a:endParaRPr lang="en-US" sz="6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6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Takes Shape.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640080" y="4754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400" kern="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Pitch  ·  Pune, India  ·  2026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5486400"/>
            <a:ext cx="54864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577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 ·   +91 72491 99984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ECONOMICS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One batch. The math.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3017520"/>
            <a:ext cx="5029200" cy="3200400"/>
          </a:xfrm>
          <a:prstGeom prst="roundRect">
            <a:avLst>
              <a:gd name="adj" fmla="val 4286"/>
            </a:avLst>
          </a:prstGeom>
          <a:solidFill>
            <a:srgbClr val="1A1A1A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20040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BATCH (8 attendees avg)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3657600"/>
            <a:ext cx="4572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12,000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822960" y="50292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revenue per workshop session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548640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2 batches / month = ₹ 24,000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12 months = ₹ 2,88,000 / yr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943600" y="3017520"/>
            <a:ext cx="5669280" cy="3200400"/>
          </a:xfrm>
          <a:prstGeom prst="roundRect">
            <a:avLst>
              <a:gd name="adj" fmla="val 4286"/>
            </a:avLst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0" y="32004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PER BATCH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217920" y="3657600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Filament &amp; materials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418320" y="36576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1,200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17920" y="404164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Take-home model kits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418320" y="4041648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1,600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17920" y="4425696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/ electricity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418320" y="4425696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800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4809744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time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418320" y="4809744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1,500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217920" y="5148072"/>
            <a:ext cx="5120640" cy="1828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4" name="Text 22"/>
          <p:cNvSpPr/>
          <p:nvPr/>
        </p:nvSpPr>
        <p:spPr>
          <a:xfrm>
            <a:off x="6217920" y="5193792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Cost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418320" y="5193792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5,100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217920" y="5577840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per batch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418320" y="557784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6,900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Seeking ₹1.3L – ₹1.8L to unlock the next stage.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651760"/>
            <a:ext cx="11064240" cy="1828800"/>
          </a:xfrm>
          <a:prstGeom prst="roundRect">
            <a:avLst>
              <a:gd name="adj" fmla="val 7500"/>
            </a:avLst>
          </a:prstGeom>
          <a:solidFill>
            <a:srgbClr val="C9A84C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788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REQUIRED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320040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D0D0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1,30,000  —  ₹ 1,80,000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822960" y="40690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structure: equity · revenue-share · convertible note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Bambu Lab P1S + AMS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0" y="45720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55,000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4983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Snapmaker U1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229600" y="49834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70,000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5394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Filaments &amp; Materials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229600" y="53949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15,000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58064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Accessories &amp; Contingency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229600" y="58064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15,000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Where every rupee goes.</a:t>
            </a:r>
            <a:endParaRPr lang="en-US" sz="40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548640" y="2468880"/>
          <a:ext cx="502920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Text 6"/>
          <p:cNvSpPr/>
          <p:nvPr/>
        </p:nvSpPr>
        <p:spPr>
          <a:xfrm>
            <a:off x="6400800" y="26517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Why this split?</a:t>
            </a:r>
            <a:endParaRPr lang="en-US" sz="2200" dirty="0"/>
          </a:p>
        </p:txBody>
      </p:sp>
      <p:sp>
        <p:nvSpPr>
          <p:cNvPr id="10" name="Shape 7"/>
          <p:cNvSpPr/>
          <p:nvPr/>
        </p:nvSpPr>
        <p:spPr>
          <a:xfrm>
            <a:off x="6400800" y="3520440"/>
            <a:ext cx="182880" cy="18288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1" name="Text 8"/>
          <p:cNvSpPr/>
          <p:nvPr/>
        </p:nvSpPr>
        <p:spPr>
          <a:xfrm>
            <a:off x="6766560" y="3383280"/>
            <a:ext cx="4937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 of capital goes directly into hardware — the assets that generate revenue.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6400800" y="4389120"/>
            <a:ext cx="182880" cy="18288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3" name="Text 10"/>
          <p:cNvSpPr/>
          <p:nvPr/>
        </p:nvSpPr>
        <p:spPr>
          <a:xfrm>
            <a:off x="6766560" y="4251960"/>
            <a:ext cx="4937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Filaments seed 3–4 months of workshop &amp; custom-order operations.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400800" y="5257800"/>
            <a:ext cx="182880" cy="18288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5" name="Text 12"/>
          <p:cNvSpPr/>
          <p:nvPr/>
        </p:nvSpPr>
        <p:spPr>
          <a:xfrm>
            <a:off x="6766560" y="5120640"/>
            <a:ext cx="4937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Contingency covers nozzles, build plates, calibration tools, and unforeseen costs.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12-MONTH ROADMAP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The next four quarters.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731520" y="4206240"/>
            <a:ext cx="1069848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9" name="Shape 7"/>
          <p:cNvSpPr/>
          <p:nvPr/>
        </p:nvSpPr>
        <p:spPr>
          <a:xfrm>
            <a:off x="1783080" y="4023360"/>
            <a:ext cx="365760" cy="365760"/>
          </a:xfrm>
          <a:prstGeom prst="ellipse">
            <a:avLst/>
          </a:prstGeom>
          <a:solidFill>
            <a:srgbClr val="C9A84C"/>
          </a:solidFill>
          <a:ln w="25400">
            <a:solidFill>
              <a:srgbClr val="0D0D0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Q1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640080" y="32461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Fleet Expansion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457200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 P1S + U1. Launch enclosed-material services.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17720" y="4023360"/>
            <a:ext cx="365760" cy="365760"/>
          </a:xfrm>
          <a:prstGeom prst="ellipse">
            <a:avLst/>
          </a:prstGeom>
          <a:solidFill>
            <a:srgbClr val="C9A84C"/>
          </a:solidFill>
          <a:ln w="25400">
            <a:solidFill>
              <a:srgbClr val="0D0D0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Q2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3474720" y="32461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Workshop Scale-Up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566160" y="457200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batches/month. Partner with 3 schools/colleges.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452360" y="4023360"/>
            <a:ext cx="365760" cy="365760"/>
          </a:xfrm>
          <a:prstGeom prst="ellipse">
            <a:avLst/>
          </a:prstGeom>
          <a:solidFill>
            <a:srgbClr val="C9A84C"/>
          </a:solidFill>
          <a:ln w="25400">
            <a:solidFill>
              <a:srgbClr val="0D0D0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0936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Q3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6309360" y="32461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B2B &amp; Gifts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0" y="457200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Festival catalogue. Sign 5 B2B retainer clients.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0287000" y="4023360"/>
            <a:ext cx="365760" cy="365760"/>
          </a:xfrm>
          <a:prstGeom prst="ellipse">
            <a:avLst/>
          </a:prstGeom>
          <a:solidFill>
            <a:srgbClr val="C9A84C"/>
          </a:solidFill>
          <a:ln w="25400">
            <a:solidFill>
              <a:srgbClr val="0D0D0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Q4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9144000" y="32461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Studio 2.0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235440" y="457200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 retail-cum-studio. E-commerce launch.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3657600" y="5029200"/>
            <a:ext cx="4572000" cy="457200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8686800" y="-2743200"/>
            <a:ext cx="5943600" cy="5943600"/>
          </a:xfrm>
          <a:prstGeom prst="ellipse">
            <a:avLst/>
          </a:prstGeom>
          <a:solidFill>
            <a:srgbClr val="F0D78C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6821424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TOGETHER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6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Ready to shape
</a:t>
            </a:r>
            <a:pPr indent="0" marL="0">
              <a:lnSpc>
                <a:spcPct val="95000"/>
              </a:lnSpc>
              <a:buNone/>
            </a:pPr>
            <a:r>
              <a:rPr lang="en-US" sz="6000" b="1" i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what's next?</a:t>
            </a:r>
            <a:endParaRPr lang="en-US" sz="6000" dirty="0"/>
          </a:p>
        </p:txBody>
      </p:sp>
      <p:sp>
        <p:nvSpPr>
          <p:cNvPr id="8" name="Shape 6"/>
          <p:cNvSpPr/>
          <p:nvPr/>
        </p:nvSpPr>
        <p:spPr>
          <a:xfrm>
            <a:off x="640080" y="4572000"/>
            <a:ext cx="54864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6634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49377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hello@soulshapestudio.com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40080" y="55321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40080" y="58064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+91 72491 99984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7315200" y="58064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Pune, Maharashtra · India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VISION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 boutique studio that turns ideas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into premium printed objects.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548640" y="34747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is Pune's home for diverse, high-quality 3D printing. We blend a curated multi-brand printer fleet with hands-on creator workshops and end-to-end custom-gift services — making professional 3D fabrication accessible without the friction of owning machines.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0" y="2286000"/>
            <a:ext cx="27432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0" b="1" dirty="0">
                <a:solidFill>
                  <a:srgbClr val="C9A84C">
                    <a:alpha val="2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“</a:t>
            </a:r>
            <a:endParaRPr lang="en-US" sz="3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Pune lacks a serious,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multi-printer boutique studio.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3291840"/>
            <a:ext cx="3566160" cy="2560320"/>
          </a:xfrm>
          <a:prstGeom prst="roundRect">
            <a:avLst>
              <a:gd name="adj" fmla="val 5357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22960" y="3520440"/>
            <a:ext cx="457200" cy="45720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41148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Limited access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22960" y="45720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Hobbyists &amp; students can't justify ₹40k+ machines just to experiment.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343400" y="3291840"/>
            <a:ext cx="3566160" cy="2560320"/>
          </a:xfrm>
          <a:prstGeom prst="roundRect">
            <a:avLst>
              <a:gd name="adj" fmla="val 5357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17720" y="3520440"/>
            <a:ext cx="457200" cy="45720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5" name="Text 13"/>
          <p:cNvSpPr/>
          <p:nvPr/>
        </p:nvSpPr>
        <p:spPr>
          <a:xfrm>
            <a:off x="461772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617720" y="41148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Generic workshops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617720" y="45720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workshops use one printer, one filament — leaving attendees underwhelmed.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138160" y="3291840"/>
            <a:ext cx="3566160" cy="2560320"/>
          </a:xfrm>
          <a:prstGeom prst="roundRect">
            <a:avLst>
              <a:gd name="adj" fmla="val 5357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412480" y="3520440"/>
            <a:ext cx="457200" cy="45720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0" name="Text 18"/>
          <p:cNvSpPr/>
          <p:nvPr/>
        </p:nvSpPr>
        <p:spPr>
          <a:xfrm>
            <a:off x="841248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412480" y="41148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Fragmented services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8412480" y="45720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gifts, B2B prints &amp; education are scattered across freelancers with no quality bar.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SOLUTION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One studio. Five printers. Every kind of creator.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3200400"/>
            <a:ext cx="548640" cy="54864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3200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</a:rPr>
              <a:t>◆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5880" y="310896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Diverse Fleet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325880" y="3566160"/>
            <a:ext cx="4846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Bambu Lab + Snapmaker. Multi-color, enclosed, modular — covering every consumer &amp; B2B need.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72200" y="3200400"/>
            <a:ext cx="548640" cy="54864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3" name="Text 11"/>
          <p:cNvSpPr/>
          <p:nvPr/>
        </p:nvSpPr>
        <p:spPr>
          <a:xfrm>
            <a:off x="6172200" y="3200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</a:rPr>
              <a:t>★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949440" y="310896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Premium Workshops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949440" y="3566160"/>
            <a:ext cx="4846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₹1,500 sessions where attendees touch 5 printers across 2 brands. Nobody else offers this in Pune.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892040"/>
            <a:ext cx="548640" cy="54864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892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</a:rPr>
              <a:t>❦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325880" y="480060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Custom Gifts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325880" y="5257800"/>
            <a:ext cx="4846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Personalized, multi-color keepsakes — wedding favors, corporate gifting, miniatures.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172200" y="4892040"/>
            <a:ext cx="548640" cy="54864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1" name="Text 19"/>
          <p:cNvSpPr/>
          <p:nvPr/>
        </p:nvSpPr>
        <p:spPr>
          <a:xfrm>
            <a:off x="6172200" y="4892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</a:rPr>
              <a:t>▲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949440" y="480060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B2B &amp; Education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949440" y="5257800"/>
            <a:ext cx="4846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Prototyping for startups, programs for schools &amp; colleges across the city.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INVESTED  ·  ₹1,25,000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Founder has skin in the game.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48640" y="21945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printers already on the floor — operational, generating output, ready to scale.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3200400"/>
            <a:ext cx="1106424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320040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2 ×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737360" y="32004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Bambu Lab A1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37360" y="36118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workhorse FDM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0" y="320040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₹80,000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548640" y="4206240"/>
            <a:ext cx="1106424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420624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 ×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737360" y="420624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Bambu Lab A1 Mini + AMS Lite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737360" y="46177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4-color multi-material printing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229600" y="420624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₹45,000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548640" y="5394960"/>
            <a:ext cx="11064240" cy="64008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539496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FOUNDER INVESTMENT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0" y="539496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600" b="1" dirty="0">
                <a:solidFill>
                  <a:srgbClr val="0D0D0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 1,25,000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EXPANSION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Two strategic additions.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 whole new league of capability.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3108960"/>
            <a:ext cx="5394960" cy="3108960"/>
          </a:xfrm>
          <a:prstGeom prst="roundRect">
            <a:avLst>
              <a:gd name="adj" fmla="val 4412"/>
            </a:avLst>
          </a:prstGeom>
          <a:solidFill>
            <a:srgbClr val="1A1A1A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29184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Enclosed FDM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3611880"/>
            <a:ext cx="4846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Bambu Lab P1S + AMS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914400" y="416052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~ ₹55,000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14400" y="466344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Enclosed chamber unlocks ABS, ASA &amp; engineering materials — enabling functional prototyping for paying B2B clients.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72200" y="3108960"/>
            <a:ext cx="5394960" cy="3108960"/>
          </a:xfrm>
          <a:prstGeom prst="roundRect">
            <a:avLst>
              <a:gd name="adj" fmla="val 4412"/>
            </a:avLst>
          </a:prstGeom>
          <a:solidFill>
            <a:srgbClr val="1A1A1A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37960" y="329184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Multi-Technology Platform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537960" y="3611880"/>
            <a:ext cx="4846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Snapmaker U1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537960" y="416052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~ ₹70,000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537960" y="466344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system that broadens our service menu beyond FDM. Lets workshops offer a true "survey of 3D printing"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COMPOUND EFFECT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More printers = more value per ₹1,500 ticket.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3108960"/>
            <a:ext cx="2651760" cy="2651760"/>
          </a:xfrm>
          <a:prstGeom prst="roundRect">
            <a:avLst>
              <a:gd name="adj" fmla="val 5172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29184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5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731520" y="4434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Printer models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484632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2 leading brands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83280" y="3108960"/>
            <a:ext cx="2651760" cy="2651760"/>
          </a:xfrm>
          <a:prstGeom prst="roundRect">
            <a:avLst>
              <a:gd name="adj" fmla="val 5172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83280" y="329184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+40%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3566160" y="4434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Workshop value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566160" y="484632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attendee perceived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217920" y="3108960"/>
            <a:ext cx="2651760" cy="2651760"/>
          </a:xfrm>
          <a:prstGeom prst="roundRect">
            <a:avLst>
              <a:gd name="adj" fmla="val 5172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329184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3×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6400800" y="4434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Parallel jobs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0" y="484632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custom-order capacity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9052560" y="3108960"/>
            <a:ext cx="2651760" cy="2651760"/>
          </a:xfrm>
          <a:prstGeom prst="roundRect">
            <a:avLst>
              <a:gd name="adj" fmla="val 5172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052560" y="329184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4</a:t>
            </a:r>
            <a:endParaRPr lang="en-US" sz="4800" dirty="0"/>
          </a:p>
        </p:txBody>
      </p:sp>
      <p:sp>
        <p:nvSpPr>
          <p:cNvPr id="22" name="Text 20"/>
          <p:cNvSpPr/>
          <p:nvPr/>
        </p:nvSpPr>
        <p:spPr>
          <a:xfrm>
            <a:off x="9235440" y="4434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Revenue streams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235440" y="484632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diversified &amp; de-risked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48640" y="59436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0D7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Attendees who pay ₹1,500 walk away having touched FDM, multi-color, enclosed &amp; modular tech — value no single-printer workshop in Pune can match.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Pune is hungry for what we offer.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640080" y="3200400"/>
            <a:ext cx="457200" cy="457200"/>
          </a:xfrm>
          <a:prstGeom prst="ellipse">
            <a:avLst/>
          </a:prstGeom>
          <a:solidFill>
            <a:srgbClr val="0D0D0D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200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371600" y="310896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Custom Gift Market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371600" y="356616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Wedding favors, corporate gifting, personalized keepsakes — a high-margin, year-round category that loves multi-color printing.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4251960"/>
            <a:ext cx="457200" cy="457200"/>
          </a:xfrm>
          <a:prstGeom prst="ellipse">
            <a:avLst/>
          </a:prstGeom>
          <a:solidFill>
            <a:srgbClr val="0D0D0D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251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371600" y="41605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3D Printing Services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1371600" y="461772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Startups, designers, architects &amp; manufacturers need fast prototypes without buying equipment. Currently underserved locally.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5303520"/>
            <a:ext cx="457200" cy="457200"/>
          </a:xfrm>
          <a:prstGeom prst="ellipse">
            <a:avLst/>
          </a:prstGeom>
          <a:solidFill>
            <a:srgbClr val="0D0D0D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5303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371600" y="521208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Schools &amp; Colleges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1371600" y="56692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Pune hosts 800+ educational institutions. STEM workshops and project printing partnerships are a recurring B2B channel.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 SHAPE STUDIO  ·  PUNE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245352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hello@soulshapestudio.com  ·  +91 72491 99984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STREAMS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0" y="45720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8229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Four lines of revenue. One studio engine.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3108960"/>
            <a:ext cx="5394960" cy="1463040"/>
          </a:xfrm>
          <a:prstGeom prst="roundRect">
            <a:avLst>
              <a:gd name="adj" fmla="val 7500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3108960"/>
            <a:ext cx="109728" cy="1463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2461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Workshops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914400" y="3703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₹1,500 / attendee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40690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6–10 per batch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72200" y="3108960"/>
            <a:ext cx="5394960" cy="1463040"/>
          </a:xfrm>
          <a:prstGeom prst="roundRect">
            <a:avLst>
              <a:gd name="adj" fmla="val 7500"/>
            </a:avLst>
          </a:prstGeom>
          <a:solidFill>
            <a:srgbClr val="1A1A1A"/>
          </a:solidFill>
          <a:ln w="6350">
            <a:solidFill>
              <a:srgbClr val="F0D78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72200" y="3108960"/>
            <a:ext cx="109728" cy="1463040"/>
          </a:xfrm>
          <a:prstGeom prst="rect">
            <a:avLst/>
          </a:prstGeom>
          <a:solidFill>
            <a:srgbClr val="F0D78C"/>
          </a:solidFill>
          <a:ln/>
        </p:spPr>
      </p:sp>
      <p:sp>
        <p:nvSpPr>
          <p:cNvPr id="15" name="Text 13"/>
          <p:cNvSpPr/>
          <p:nvPr/>
        </p:nvSpPr>
        <p:spPr>
          <a:xfrm>
            <a:off x="6537960" y="32461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Custom Gifts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537960" y="3703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₹300 – ₹3,000 / piece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537960" y="40690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margin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4800600"/>
            <a:ext cx="5394960" cy="1463040"/>
          </a:xfrm>
          <a:prstGeom prst="roundRect">
            <a:avLst>
              <a:gd name="adj" fmla="val 7500"/>
            </a:avLst>
          </a:prstGeom>
          <a:solidFill>
            <a:srgbClr val="1A1A1A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4800600"/>
            <a:ext cx="109728" cy="1463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49377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B2B Print Service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914400" y="5394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Per-job quotes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14400" y="5760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Retainer potential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172200" y="4800600"/>
            <a:ext cx="5394960" cy="1463040"/>
          </a:xfrm>
          <a:prstGeom prst="roundRect">
            <a:avLst>
              <a:gd name="adj" fmla="val 7500"/>
            </a:avLst>
          </a:prstGeom>
          <a:solidFill>
            <a:srgbClr val="1A1A1A"/>
          </a:solidFill>
          <a:ln w="6350">
            <a:solidFill>
              <a:srgbClr val="F0D78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72200" y="4800600"/>
            <a:ext cx="109728" cy="1463040"/>
          </a:xfrm>
          <a:prstGeom prst="rect">
            <a:avLst/>
          </a:prstGeom>
          <a:solidFill>
            <a:srgbClr val="F0D78C"/>
          </a:solidFill>
          <a:ln/>
        </p:spPr>
      </p:sp>
      <p:sp>
        <p:nvSpPr>
          <p:cNvPr id="25" name="Text 23"/>
          <p:cNvSpPr/>
          <p:nvPr/>
        </p:nvSpPr>
        <p:spPr>
          <a:xfrm>
            <a:off x="6537960" y="49377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1E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School Programs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537960" y="5394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D78C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Semester contracts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537960" y="5760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8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revenue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Soul Shape Studio — Investor Pitch</dc:title>
  <dc:subject>PptxGenJS Presentation</dc:subject>
  <dc:creator>Soul Shape Studio</dc:creator>
  <cp:lastModifiedBy>Soul Shape Studio</cp:lastModifiedBy>
  <cp:revision>1</cp:revision>
  <dcterms:created xsi:type="dcterms:W3CDTF">2026-05-19T03:18:50Z</dcterms:created>
  <dcterms:modified xsi:type="dcterms:W3CDTF">2026-05-19T03:18:50Z</dcterms:modified>
</cp:coreProperties>
</file>